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69" r:id="rId4"/>
    <p:sldId id="257" r:id="rId5"/>
    <p:sldId id="258" r:id="rId6"/>
    <p:sldId id="259" r:id="rId7"/>
    <p:sldId id="273" r:id="rId8"/>
    <p:sldId id="274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4630400" cy="8229600"/>
  <p:notesSz cx="8229600" cy="14630400"/>
  <p:embeddedFontLst>
    <p:embeddedFont>
      <p:font typeface="Arimo" panose="020B0604020202020204" charset="0"/>
      <p:regular r:id="rId19"/>
    </p:embeddedFont>
    <p:embeddedFont>
      <p:font typeface="Outfit Extra Bold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FCED8-6B8C-4F97-B46B-B73C849878E7}" v="10" dt="2025-10-20T21:40:57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102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581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ька В" userId="21dba446f9600cc2" providerId="LiveId" clId="{5D15527C-2A66-4C31-AD1F-17889B224606}"/>
    <pc:docChg chg="undo custSel addSld delSld modSld sldOrd">
      <pc:chgData name="Олька В" userId="21dba446f9600cc2" providerId="LiveId" clId="{5D15527C-2A66-4C31-AD1F-17889B224606}" dt="2025-10-14T22:14:15.881" v="254" actId="2696"/>
      <pc:docMkLst>
        <pc:docMk/>
      </pc:docMkLst>
      <pc:sldChg chg="addSp delSp modSp new del mod">
        <pc:chgData name="Олька В" userId="21dba446f9600cc2" providerId="LiveId" clId="{5D15527C-2A66-4C31-AD1F-17889B224606}" dt="2025-10-14T22:03:14.398" v="82" actId="2696"/>
        <pc:sldMkLst>
          <pc:docMk/>
          <pc:sldMk cId="534140620" sldId="270"/>
        </pc:sldMkLst>
      </pc:sldChg>
      <pc:sldChg chg="addSp delSp modSp add del mod">
        <pc:chgData name="Олька В" userId="21dba446f9600cc2" providerId="LiveId" clId="{5D15527C-2A66-4C31-AD1F-17889B224606}" dt="2025-10-14T22:10:28.024" v="170" actId="2696"/>
        <pc:sldMkLst>
          <pc:docMk/>
          <pc:sldMk cId="4288371946" sldId="271"/>
        </pc:sldMkLst>
      </pc:sldChg>
      <pc:sldChg chg="delSp modSp add del mod">
        <pc:chgData name="Олька В" userId="21dba446f9600cc2" providerId="LiveId" clId="{5D15527C-2A66-4C31-AD1F-17889B224606}" dt="2025-10-14T22:14:15.881" v="254" actId="2696"/>
        <pc:sldMkLst>
          <pc:docMk/>
          <pc:sldMk cId="2621480952" sldId="272"/>
        </pc:sldMkLst>
      </pc:sldChg>
      <pc:sldChg chg="addSp delSp modSp add mod ord">
        <pc:chgData name="Олька В" userId="21dba446f9600cc2" providerId="LiveId" clId="{5D15527C-2A66-4C31-AD1F-17889B224606}" dt="2025-10-14T22:12:15.848" v="215" actId="20577"/>
        <pc:sldMkLst>
          <pc:docMk/>
          <pc:sldMk cId="2770783154" sldId="273"/>
        </pc:sldMkLst>
        <pc:spChg chg="add mod">
          <ac:chgData name="Олька В" userId="21dba446f9600cc2" providerId="LiveId" clId="{5D15527C-2A66-4C31-AD1F-17889B224606}" dt="2025-10-14T22:12:15.848" v="215" actId="20577"/>
          <ac:spMkLst>
            <pc:docMk/>
            <pc:sldMk cId="2770783154" sldId="273"/>
            <ac:spMk id="8" creationId="{C7E0007E-0CB7-A0F2-6211-547657694984}"/>
          </ac:spMkLst>
        </pc:spChg>
        <pc:picChg chg="add mod">
          <ac:chgData name="Олька В" userId="21dba446f9600cc2" providerId="LiveId" clId="{5D15527C-2A66-4C31-AD1F-17889B224606}" dt="2025-10-14T22:09:29.532" v="126" actId="1076"/>
          <ac:picMkLst>
            <pc:docMk/>
            <pc:sldMk cId="2770783154" sldId="273"/>
            <ac:picMk id="7" creationId="{4D997D0C-3681-EE2E-8E7F-6B8F487F01DF}"/>
          </ac:picMkLst>
        </pc:picChg>
      </pc:sldChg>
      <pc:sldChg chg="addSp delSp modSp add mod">
        <pc:chgData name="Олька В" userId="21dba446f9600cc2" providerId="LiveId" clId="{5D15527C-2A66-4C31-AD1F-17889B224606}" dt="2025-10-14T22:13:01.802" v="253" actId="20577"/>
        <pc:sldMkLst>
          <pc:docMk/>
          <pc:sldMk cId="4030951743" sldId="274"/>
        </pc:sldMkLst>
        <pc:spChg chg="mod">
          <ac:chgData name="Олька В" userId="21dba446f9600cc2" providerId="LiveId" clId="{5D15527C-2A66-4C31-AD1F-17889B224606}" dt="2025-10-14T22:13:01.802" v="253" actId="20577"/>
          <ac:spMkLst>
            <pc:docMk/>
            <pc:sldMk cId="4030951743" sldId="274"/>
            <ac:spMk id="8" creationId="{5394AEE4-1409-3408-4005-4C07A3456B8F}"/>
          </ac:spMkLst>
        </pc:spChg>
        <pc:picChg chg="add mod">
          <ac:chgData name="Олька В" userId="21dba446f9600cc2" providerId="LiveId" clId="{5D15527C-2A66-4C31-AD1F-17889B224606}" dt="2025-10-14T22:11:16.900" v="185" actId="1038"/>
          <ac:picMkLst>
            <pc:docMk/>
            <pc:sldMk cId="4030951743" sldId="274"/>
            <ac:picMk id="4" creationId="{9408098A-357E-3C76-1C39-9C3F8928B6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368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2F1D-C86C-E5B3-CE6B-64788E8AD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5B680-CB7D-ADAF-379D-2E6790ED9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AEC05-CECC-65CD-B582-22DF79E2F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E4C3E-05B4-7246-75C2-4F83B53B93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50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plomatie.gouv.fr/ru/politique-etrangere/global-nye-vyzovy/l-action-de-la-france-au-sein-du-g7/" TargetMode="External"/><Relationship Id="rId3" Type="http://schemas.openxmlformats.org/officeDocument/2006/relationships/hyperlink" Target="https://cyberleninka.ru/article/n/suschnost-i-deyatelnost-tnk-v-sovremennom-mire" TargetMode="External"/><Relationship Id="rId7" Type="http://schemas.openxmlformats.org/officeDocument/2006/relationships/hyperlink" Target="https://eurasia.amnesty.org/o-na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w.com/ru/evrokomissia-ostrafovala-apple-na-18-mlrd-evro-za-prepatstvovanie-konkurencii/a-68434442" TargetMode="External"/><Relationship Id="rId5" Type="http://schemas.openxmlformats.org/officeDocument/2006/relationships/hyperlink" Target="https://cyberleninka.ru/article/n/nepravitelstvennye-organizatsii-opredelenie-ponyatiya-suschnost" TargetMode="External"/><Relationship Id="rId4" Type="http://schemas.openxmlformats.org/officeDocument/2006/relationships/hyperlink" Target="https://mexico.un.org/sites/default/files/2025-06/WIR2025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64" y="2449532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НПО, ТНК и неформальные структуры в международной политике: пример США</a:t>
            </a:r>
            <a:endParaRPr lang="en-US" sz="44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52286B1-E56E-0CA0-1A51-4131C388CD29}"/>
              </a:ext>
            </a:extLst>
          </p:cNvPr>
          <p:cNvSpPr/>
          <p:nvPr/>
        </p:nvSpPr>
        <p:spPr>
          <a:xfrm>
            <a:off x="2684791" y="6164781"/>
            <a:ext cx="5992514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r>
              <a:rPr lang="ru-RU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Работу выполнили студенты: Арбатова О.</a:t>
            </a:r>
          </a:p>
          <a:p>
            <a:pPr marL="0" indent="0" algn="r">
              <a:lnSpc>
                <a:spcPts val="3550"/>
              </a:lnSpc>
              <a:buNone/>
            </a:pPr>
            <a:r>
              <a:rPr lang="ru-RU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                                                      Ваганова О.</a:t>
            </a:r>
          </a:p>
          <a:p>
            <a:pPr marL="0" indent="0" algn="r">
              <a:lnSpc>
                <a:spcPts val="3550"/>
              </a:lnSpc>
              <a:buNone/>
            </a:pPr>
            <a:r>
              <a:rPr lang="ru-RU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                                                     Дурдыева А.</a:t>
            </a:r>
          </a:p>
          <a:p>
            <a:pPr marL="0" indent="0" algn="r">
              <a:lnSpc>
                <a:spcPts val="3550"/>
              </a:lnSpc>
              <a:buNone/>
            </a:pPr>
            <a:r>
              <a:rPr lang="ru-RU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ru-RU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Чарыева</a:t>
            </a:r>
            <a:r>
              <a:rPr lang="ru-RU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О</a:t>
            </a:r>
            <a:r>
              <a:rPr lang="ru-RU" sz="22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A437C0E-8D15-3E2D-2403-760658AD29F1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760095" y="1029653"/>
            <a:ext cx="13110210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Amnesty International: </a:t>
            </a:r>
            <a:r>
              <a:rPr lang="ru-RU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</a:t>
            </a:r>
            <a:r>
              <a:rPr lang="en-US" sz="3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ащита</a:t>
            </a:r>
            <a:r>
              <a:rPr lang="en-US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3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рав</a:t>
            </a:r>
            <a:r>
              <a:rPr lang="en-US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ч</a:t>
            </a:r>
            <a:r>
              <a:rPr lang="en-US" sz="3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еловека</a:t>
            </a:r>
            <a:r>
              <a:rPr lang="en-US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endParaRPr lang="ru-RU" sz="3800" b="1" i="1" dirty="0">
              <a:solidFill>
                <a:srgbClr val="231971"/>
              </a:solidFill>
              <a:latin typeface="Times New Roman" panose="02020603050405020304" pitchFamily="18" charset="0"/>
              <a:ea typeface="Outfit Extra Bold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4750"/>
              </a:lnSpc>
              <a:buNone/>
            </a:pPr>
            <a:r>
              <a:rPr lang="en-US" sz="3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на</a:t>
            </a:r>
            <a:r>
              <a:rPr lang="en-US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</a:t>
            </a:r>
            <a:r>
              <a:rPr lang="en-US" sz="3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лобальной</a:t>
            </a:r>
            <a:r>
              <a:rPr lang="en-US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3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</a:t>
            </a:r>
            <a:r>
              <a:rPr lang="en-US" sz="3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рене</a:t>
            </a:r>
            <a:endParaRPr lang="en-US" sz="3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5328" y="6038056"/>
            <a:ext cx="7055644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Организация, основанная в 1961 году, влияет на политику силой аргументов и морального авторитета, а не капиталом.</a:t>
            </a:r>
            <a:endParaRPr 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0095" y="6568043"/>
            <a:ext cx="7055644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Борьба с пытками и смертной казнью.</a:t>
            </a:r>
            <a:endParaRPr 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0095" y="6843197"/>
            <a:ext cx="7055644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Документирование военных преступлений (Йемен, Мьянма).</a:t>
            </a:r>
            <a:endParaRPr 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095" y="7118350"/>
            <a:ext cx="7055644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Требование этических стандартов от корпораций (взаимодействие с Apple).</a:t>
            </a:r>
            <a:endParaRPr lang="en-US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092" y="2286578"/>
            <a:ext cx="5598160" cy="3737508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8167687" y="2617351"/>
            <a:ext cx="5710118" cy="1449348"/>
          </a:xfrm>
          <a:prstGeom prst="roundRect">
            <a:avLst>
              <a:gd name="adj" fmla="val 40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8316397" y="2766060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2840" y="2858691"/>
            <a:ext cx="190500" cy="23812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16397" y="3330535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Давление на США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316396" y="3564939"/>
            <a:ext cx="541270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Отчеты о пытках в Гуантанамо. Инициирование </a:t>
            </a:r>
            <a:r>
              <a:rPr lang="en-US" sz="14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дебатов</a:t>
            </a: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sz="14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 закрытии лагеря.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8167687" y="4207788"/>
            <a:ext cx="5710118" cy="1675209"/>
          </a:xfrm>
          <a:prstGeom prst="roundRect">
            <a:avLst>
              <a:gd name="adj" fmla="val 353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Shape 11"/>
          <p:cNvSpPr/>
          <p:nvPr/>
        </p:nvSpPr>
        <p:spPr>
          <a:xfrm>
            <a:off x="8316397" y="4356497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2840" y="4449128"/>
            <a:ext cx="190500" cy="23812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316397" y="4920972"/>
            <a:ext cx="1978223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Влияние на Реформы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8316397" y="5282565"/>
            <a:ext cx="5412700" cy="451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Кампании против смертной казни в штатах США. Вклад в Договор о торговле оружием.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8167687" y="6024086"/>
            <a:ext cx="5710118" cy="1449348"/>
          </a:xfrm>
          <a:prstGeom prst="roundRect">
            <a:avLst>
              <a:gd name="adj" fmla="val 40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Shape 15"/>
          <p:cNvSpPr/>
          <p:nvPr/>
        </p:nvSpPr>
        <p:spPr>
          <a:xfrm>
            <a:off x="8316397" y="6172795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2840" y="6265426"/>
            <a:ext cx="190500" cy="23812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16397" y="6737271"/>
            <a:ext cx="2347079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Формирование Повестки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8316396" y="6985933"/>
            <a:ext cx="541270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Контроль государств и корпораций. Продвижение </a:t>
            </a:r>
            <a:r>
              <a:rPr lang="en-US" sz="14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ценностей</a:t>
            </a: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sz="14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демократии</a:t>
            </a:r>
            <a:r>
              <a:rPr lang="en-US" sz="1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2361" y="1000125"/>
            <a:ext cx="7559278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Неформальные Структуры: G7 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как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лобальный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оординатор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2361" y="2250996"/>
            <a:ext cx="755927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Объединение ведущих индустриальных стран без юридического устава для </a:t>
            </a: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координации политики.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2361" y="3371612"/>
            <a:ext cx="3683437" cy="2336244"/>
          </a:xfrm>
          <a:prstGeom prst="roundRect">
            <a:avLst>
              <a:gd name="adj" fmla="val 4697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792361" y="3348752"/>
            <a:ext cx="3683437" cy="91440"/>
          </a:xfrm>
          <a:prstGeom prst="roundRect">
            <a:avLst>
              <a:gd name="adj" fmla="val 8839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5"/>
          <p:cNvSpPr/>
          <p:nvPr/>
        </p:nvSpPr>
        <p:spPr>
          <a:xfrm>
            <a:off x="2345353" y="3083004"/>
            <a:ext cx="577334" cy="577334"/>
          </a:xfrm>
          <a:prstGeom prst="roundRect">
            <a:avLst>
              <a:gd name="adj" fmla="val 15838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2518589" y="3227308"/>
            <a:ext cx="23086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07626" y="3852624"/>
            <a:ext cx="3252907" cy="601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Экономическая Координация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7626" y="4569262"/>
            <a:ext cx="3252907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Согласование финансовой и торговой политики.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668203" y="3371612"/>
            <a:ext cx="3683437" cy="2336244"/>
          </a:xfrm>
          <a:prstGeom prst="roundRect">
            <a:avLst>
              <a:gd name="adj" fmla="val 4697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4668203" y="3348752"/>
            <a:ext cx="3683437" cy="91440"/>
          </a:xfrm>
          <a:prstGeom prst="roundRect">
            <a:avLst>
              <a:gd name="adj" fmla="val 8839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1"/>
          <p:cNvSpPr/>
          <p:nvPr/>
        </p:nvSpPr>
        <p:spPr>
          <a:xfrm>
            <a:off x="6221194" y="3083004"/>
            <a:ext cx="577334" cy="577334"/>
          </a:xfrm>
          <a:prstGeom prst="roundRect">
            <a:avLst>
              <a:gd name="adj" fmla="val 15838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6394430" y="3227308"/>
            <a:ext cx="23086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883468" y="3852624"/>
            <a:ext cx="3252907" cy="601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Реагирование на Кризисы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883468" y="4569262"/>
            <a:ext cx="3252907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Выработка совместных подходов к глобальным вызовам (пандемии, конфликты).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92361" y="6188869"/>
            <a:ext cx="7559278" cy="1420058"/>
          </a:xfrm>
          <a:prstGeom prst="roundRect">
            <a:avLst>
              <a:gd name="adj" fmla="val 7727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6"/>
          <p:cNvSpPr/>
          <p:nvPr/>
        </p:nvSpPr>
        <p:spPr>
          <a:xfrm>
            <a:off x="792361" y="6166009"/>
            <a:ext cx="7559278" cy="91440"/>
          </a:xfrm>
          <a:prstGeom prst="roundRect">
            <a:avLst>
              <a:gd name="adj" fmla="val 8839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7"/>
          <p:cNvSpPr/>
          <p:nvPr/>
        </p:nvSpPr>
        <p:spPr>
          <a:xfrm>
            <a:off x="4283333" y="5900261"/>
            <a:ext cx="577334" cy="577334"/>
          </a:xfrm>
          <a:prstGeom prst="roundRect">
            <a:avLst>
              <a:gd name="adj" fmla="val 158383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8"/>
          <p:cNvSpPr/>
          <p:nvPr/>
        </p:nvSpPr>
        <p:spPr>
          <a:xfrm>
            <a:off x="4456569" y="6044565"/>
            <a:ext cx="230862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1007626" y="6669881"/>
            <a:ext cx="348043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Формирование Стандартов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07626" y="7085886"/>
            <a:ext cx="712874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Обсуждение вопросов цифровизации, климата и прав человека.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2872045" y="3478156"/>
            <a:ext cx="8871069" cy="733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G7 (США, Канада, Великобритания, Франция, Германия, Италия, Япония) </a:t>
            </a:r>
            <a:r>
              <a:rPr lang="ru-RU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– </a:t>
            </a:r>
          </a:p>
          <a:p>
            <a:pPr marL="0" indent="0" algn="ctr">
              <a:lnSpc>
                <a:spcPts val="2550"/>
              </a:lnSpc>
              <a:buNone/>
            </a:pPr>
            <a:r>
              <a:rPr lang="en-US" sz="200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инструмент</a:t>
            </a: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для продвижения интересов ведущих держав.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230886"/>
            <a:ext cx="13042821" cy="3015615"/>
          </a:xfrm>
          <a:prstGeom prst="roundRect">
            <a:avLst>
              <a:gd name="adj" fmla="val 28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Shape 5"/>
          <p:cNvSpPr/>
          <p:nvPr/>
        </p:nvSpPr>
        <p:spPr>
          <a:xfrm>
            <a:off x="801410" y="4238506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ru-RU" b="1"/>
          </a:p>
        </p:txBody>
      </p:sp>
      <p:sp>
        <p:nvSpPr>
          <p:cNvPr id="9" name="Text 6"/>
          <p:cNvSpPr/>
          <p:nvPr/>
        </p:nvSpPr>
        <p:spPr>
          <a:xfrm>
            <a:off x="1005602" y="4368522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Инструмент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66248" y="4368522"/>
            <a:ext cx="41438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Описание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825865" y="4368522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Влияние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01410" y="4825246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1005602" y="4955262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Саммиты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266248" y="4955262"/>
            <a:ext cx="41438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Встречи глав государств и министров.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25865" y="4955262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Установление международной повестки.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01410" y="5411986"/>
            <a:ext cx="13027581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ru-RU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05602" y="5542002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Декларации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266248" y="5542002"/>
            <a:ext cx="41438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Совместные заявления и рекомендации.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825865" y="5542002"/>
            <a:ext cx="47990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Ориентир для мировой политики; влияние на бизнес-сектор.</a:t>
            </a:r>
            <a:endParaRPr lang="en-US" sz="1600" i="1" dirty="0"/>
          </a:p>
        </p:txBody>
      </p:sp>
      <p:sp>
        <p:nvSpPr>
          <p:cNvPr id="20" name="Shape 17"/>
          <p:cNvSpPr/>
          <p:nvPr/>
        </p:nvSpPr>
        <p:spPr>
          <a:xfrm>
            <a:off x="801410" y="6325433"/>
            <a:ext cx="13027581" cy="913448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ru-RU"/>
          </a:p>
        </p:txBody>
      </p:sp>
      <p:sp>
        <p:nvSpPr>
          <p:cNvPr id="21" name="Text 18"/>
          <p:cNvSpPr/>
          <p:nvPr/>
        </p:nvSpPr>
        <p:spPr>
          <a:xfrm>
            <a:off x="1005602" y="6455450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Рабочие Группы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285119" y="6365039"/>
            <a:ext cx="41438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Координация подходов по узким вопросам (например, регулирование ИТ-сектора).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8825865" y="6455450"/>
            <a:ext cx="47990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Создание </a:t>
            </a:r>
            <a:r>
              <a:rPr lang="en-US" sz="2000" i="1" dirty="0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де-факто стандартов</a:t>
            </a: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поведения.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C27B2AF-8651-2059-A688-B9ABF9B69ED5}"/>
              </a:ext>
            </a:extLst>
          </p:cNvPr>
          <p:cNvSpPr/>
          <p:nvPr/>
        </p:nvSpPr>
        <p:spPr>
          <a:xfrm>
            <a:off x="2872045" y="1904166"/>
            <a:ext cx="9396416" cy="1343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Неформальные Структуры: G7 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как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лобальный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оординатор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5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4077981" y="1431201"/>
            <a:ext cx="13118306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Многоуровневое</a:t>
            </a:r>
            <a:r>
              <a:rPr lang="en-US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8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</a:t>
            </a:r>
            <a:r>
              <a:rPr lang="en-US" sz="48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лияние</a:t>
            </a:r>
            <a:endParaRPr 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54988" y="2278380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Пример США показывает, как государство, ТНК и НПО </a:t>
            </a:r>
            <a:r>
              <a:rPr lang="en-US" sz="24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формируют</a:t>
            </a: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единую</a:t>
            </a: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endParaRPr lang="ru-RU" sz="2400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240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систему</a:t>
            </a: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глобального управления.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6047" y="3179207"/>
            <a:ext cx="4228743" cy="2550081"/>
          </a:xfrm>
          <a:prstGeom prst="roundRect">
            <a:avLst>
              <a:gd name="adj" fmla="val 355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87" y="3080147"/>
            <a:ext cx="259199" cy="259199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651" y="5569148"/>
            <a:ext cx="259199" cy="2591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0496" y="3533656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Государство (США)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110496" y="4000738"/>
            <a:ext cx="3519845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Использует G7 для продвижения интересов (цифровое регулирование, климат).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5200769" y="3179207"/>
            <a:ext cx="4228743" cy="2550081"/>
          </a:xfrm>
          <a:prstGeom prst="roundRect">
            <a:avLst>
              <a:gd name="adj" fmla="val 355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709" y="3080147"/>
            <a:ext cx="259199" cy="259199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373" y="5569148"/>
            <a:ext cx="259199" cy="2591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55218" y="3477517"/>
            <a:ext cx="2740462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Корпорации (Apple)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5555218" y="4000738"/>
            <a:ext cx="3519845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Формируют стандарты цифровой экономики и лоббируют фискальную политику.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0"/>
          <p:cNvSpPr/>
          <p:nvPr/>
        </p:nvSpPr>
        <p:spPr>
          <a:xfrm>
            <a:off x="9645491" y="3179207"/>
            <a:ext cx="4228743" cy="2550081"/>
          </a:xfrm>
          <a:prstGeom prst="roundRect">
            <a:avLst>
              <a:gd name="adj" fmla="val 355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431" y="3080147"/>
            <a:ext cx="259199" cy="259199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4095" y="5569148"/>
            <a:ext cx="259199" cy="259199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999940" y="3462169"/>
            <a:ext cx="3519845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Гражданское Общество (Amnesty)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9999939" y="4174282"/>
            <a:ext cx="3519845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Оказывает давление на государство и корпорации, требуя этики и соблюдения прав.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3"/>
          <p:cNvSpPr/>
          <p:nvPr/>
        </p:nvSpPr>
        <p:spPr>
          <a:xfrm>
            <a:off x="756047" y="5945267"/>
            <a:ext cx="13118187" cy="1521500"/>
          </a:xfrm>
          <a:prstGeom prst="roundRect">
            <a:avLst>
              <a:gd name="adj" fmla="val 596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87" y="5846207"/>
            <a:ext cx="259199" cy="259199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4095" y="7306628"/>
            <a:ext cx="259199" cy="259199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1110496" y="6299716"/>
            <a:ext cx="4364355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Неформальные Структуры (G7)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5"/>
          <p:cNvSpPr/>
          <p:nvPr/>
        </p:nvSpPr>
        <p:spPr>
          <a:xfrm>
            <a:off x="1110496" y="6766798"/>
            <a:ext cx="1240928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Обеспечивают координацию подходов ведущих стран.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05043"/>
            <a:ext cx="10207228" cy="127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0"/>
              </a:lnSpc>
              <a:buNone/>
            </a:pPr>
            <a:r>
              <a:rPr lang="en-US" sz="8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Заключение</a:t>
            </a:r>
            <a:endParaRPr lang="en-US" sz="8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78702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Международная политика переходит от классической дипломатии к </a:t>
            </a: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комплексной системе многоуровневого регулирования</a:t>
            </a: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34328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457087" y="5381506"/>
            <a:ext cx="3514130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Горизонтальное Взаимодействие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57087" y="6269474"/>
            <a:ext cx="3514130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Решения принимаются через взаимодействие бизнеса, НПО и неформальных структур, а не только на официальных площадках.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26368" y="534328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5889665" y="5381506"/>
            <a:ext cx="3320891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Новая Форма Власти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889665" y="5886688"/>
            <a:ext cx="3514249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Политическая сила измеряется не только военной мощью, но и </a:t>
            </a:r>
            <a:r>
              <a:rPr lang="en-US" sz="1600" i="1" dirty="0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экономическим влиянием</a:t>
            </a: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(ТНК) и </a:t>
            </a:r>
            <a:r>
              <a:rPr lang="en-US" sz="1600" i="1" dirty="0">
                <a:solidFill>
                  <a:srgbClr val="5E4CE6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моральным авторитетом</a:t>
            </a: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(НПО).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659064" y="534328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0322362" y="5381506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Ключ к Анализу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22362" y="5886688"/>
            <a:ext cx="351413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Понимание глобальных процессов требует учета всех трех типов негосударственных акторов.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1353898-669D-9DE7-FC8E-BCC50E882733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8955" y="3760351"/>
            <a:ext cx="6592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Спасибо за внимание!</a:t>
            </a:r>
            <a:endParaRPr lang="en-US" sz="6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B24B874-212C-3833-93FF-C1A5F164B6EE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4180" y="956127"/>
            <a:ext cx="11151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Список использованных источников: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C183DAF-156D-D977-AFC0-C9DC03CC191F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F8801-49DC-2B32-9169-7D1AAC0DC9B4}"/>
              </a:ext>
            </a:extLst>
          </p:cNvPr>
          <p:cNvSpPr txBox="1"/>
          <p:nvPr/>
        </p:nvSpPr>
        <p:spPr>
          <a:xfrm>
            <a:off x="793789" y="2081213"/>
            <a:ext cx="13350473" cy="4636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Чжан К. Сущность и деятельность ТНК в современном мире // Экономика и социум. 2020. №10 (77).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cyberleninka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.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ru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article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n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suschnost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deyatelnost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tnk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v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sovremennom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-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mire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19.10.2025).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World Investment Report // United Nations Conference on Trade and Development URL: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https://mexico.un.org/sites/default/files/2025-06/WIR2025.pdf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дата обращения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19.10.2025).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Андреева О. С. Неправительственные организации (определение понятия, сущность) // Власть. 2009. №10.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https://cyberleninka.ru/article/n/nepravitelstvennye-organizatsii-opredelenie-ponyatiya-suschnost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19.10.2025).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Еврокомиcсия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оштрафовала компанию Apple на 1,8 млрд евро // В фокусе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https://www.dw.com/ru/evrokomissia-ostrafovala-apple-na-18-mlrd-evro-za-prepatstvovanie-konkurencii/a-68434442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19.10.2025).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Amnesty International - это движение 100 миллионов человек по всему миру, которые борются за соблюдение всех прав человека, закрепленных во Всеобщей декларации прав человека 1948г // Amnesty International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https://eurasia.amnesty.org/o-nas/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19.10.2025).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Деятельность Франции в "Большой Семерке" // Дипломатия Франции URL: </a:t>
            </a:r>
            <a:r>
              <a:rPr lang="ru-RU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https://www.diplomatie.gouv.fr/ru/politique-etrangere/global-nye-vyzovy/l-action-de-la-france-au-sein-du-g7/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(дата обращения: 19.10.2025).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ru-RU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FAA0F-9B1A-7C37-CCE2-CE6156FC1F2D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A626FEA-DA52-2BE0-9305-7E5DCBBEDD38}"/>
              </a:ext>
            </a:extLst>
          </p:cNvPr>
          <p:cNvSpPr/>
          <p:nvPr/>
        </p:nvSpPr>
        <p:spPr>
          <a:xfrm>
            <a:off x="928292" y="767419"/>
            <a:ext cx="7556421" cy="1564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ru-RU" sz="49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План презентации:</a:t>
            </a:r>
            <a:endParaRPr lang="en-US" sz="4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E430D3A1-194C-B9FB-51B7-5B41A07A2616}"/>
              </a:ext>
            </a:extLst>
          </p:cNvPr>
          <p:cNvSpPr/>
          <p:nvPr/>
        </p:nvSpPr>
        <p:spPr>
          <a:xfrm>
            <a:off x="750420" y="1840050"/>
            <a:ext cx="647398" cy="553311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45D3417B-2BB6-1283-6E7E-8DBD52D976DC}"/>
              </a:ext>
            </a:extLst>
          </p:cNvPr>
          <p:cNvSpPr/>
          <p:nvPr/>
        </p:nvSpPr>
        <p:spPr>
          <a:xfrm>
            <a:off x="1013882" y="20292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0428D11B-91B4-BFDD-1DF9-6A2877A77E76}"/>
              </a:ext>
            </a:extLst>
          </p:cNvPr>
          <p:cNvSpPr/>
          <p:nvPr/>
        </p:nvSpPr>
        <p:spPr>
          <a:xfrm>
            <a:off x="1453332" y="2027079"/>
            <a:ext cx="46449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Новые центры влияния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8A189FC6-FB45-CCCE-5395-661218F6AE8C}"/>
              </a:ext>
            </a:extLst>
          </p:cNvPr>
          <p:cNvSpPr/>
          <p:nvPr/>
        </p:nvSpPr>
        <p:spPr>
          <a:xfrm>
            <a:off x="1453331" y="2725077"/>
            <a:ext cx="46449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ТНК: экономика и политика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8F90DDE1-139B-42DC-321B-4654FEF982C7}"/>
              </a:ext>
            </a:extLst>
          </p:cNvPr>
          <p:cNvSpPr/>
          <p:nvPr/>
        </p:nvSpPr>
        <p:spPr>
          <a:xfrm>
            <a:off x="1453330" y="3342641"/>
            <a:ext cx="46449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 Inc.</a:t>
            </a: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технологический гигант и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политический игрок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CBEFF2C8-C1FD-B325-9294-A996612006E6}"/>
              </a:ext>
            </a:extLst>
          </p:cNvPr>
          <p:cNvSpPr/>
          <p:nvPr/>
        </p:nvSpPr>
        <p:spPr>
          <a:xfrm>
            <a:off x="1453332" y="4135976"/>
            <a:ext cx="46449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НПО: сила общественного мнения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6D0F2A47-C257-54DF-0249-0975CC6DCB69}"/>
              </a:ext>
            </a:extLst>
          </p:cNvPr>
          <p:cNvSpPr/>
          <p:nvPr/>
        </p:nvSpPr>
        <p:spPr>
          <a:xfrm>
            <a:off x="1453326" y="4717101"/>
            <a:ext cx="46449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Amnesty International</a:t>
            </a: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защита прав человека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глобальной арене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AC7A9987-AB56-7E37-165F-BA05EF437A81}"/>
              </a:ext>
            </a:extLst>
          </p:cNvPr>
          <p:cNvSpPr/>
          <p:nvPr/>
        </p:nvSpPr>
        <p:spPr>
          <a:xfrm>
            <a:off x="1453332" y="5429729"/>
            <a:ext cx="46449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Неформальные структуры: </a:t>
            </a: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G7 </a:t>
            </a: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глобальный координатор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4B9B6E12-59C8-8F30-C1E0-4D86B3E578F8}"/>
              </a:ext>
            </a:extLst>
          </p:cNvPr>
          <p:cNvSpPr/>
          <p:nvPr/>
        </p:nvSpPr>
        <p:spPr>
          <a:xfrm>
            <a:off x="1453332" y="6257587"/>
            <a:ext cx="46449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Многоуровневое влияние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058C2A1F-66A6-0E13-7746-D4795A9734BB}"/>
              </a:ext>
            </a:extLst>
          </p:cNvPr>
          <p:cNvSpPr/>
          <p:nvPr/>
        </p:nvSpPr>
        <p:spPr>
          <a:xfrm>
            <a:off x="1453332" y="6860036"/>
            <a:ext cx="46449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24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ECBB0BE5-F619-18E2-62F7-5869DA226362}"/>
              </a:ext>
            </a:extLst>
          </p:cNvPr>
          <p:cNvSpPr/>
          <p:nvPr/>
        </p:nvSpPr>
        <p:spPr>
          <a:xfrm>
            <a:off x="725839" y="2559601"/>
            <a:ext cx="647398" cy="553311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7DFB394F-7C0E-85D2-615C-252015167218}"/>
              </a:ext>
            </a:extLst>
          </p:cNvPr>
          <p:cNvSpPr/>
          <p:nvPr/>
        </p:nvSpPr>
        <p:spPr>
          <a:xfrm>
            <a:off x="989301" y="27488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21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E02D031E-0E09-909E-176D-92F8EA476949}"/>
              </a:ext>
            </a:extLst>
          </p:cNvPr>
          <p:cNvSpPr/>
          <p:nvPr/>
        </p:nvSpPr>
        <p:spPr>
          <a:xfrm>
            <a:off x="725839" y="3266849"/>
            <a:ext cx="647398" cy="553311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C223680F-31F4-2CBE-B355-A642E316866A}"/>
              </a:ext>
            </a:extLst>
          </p:cNvPr>
          <p:cNvSpPr/>
          <p:nvPr/>
        </p:nvSpPr>
        <p:spPr>
          <a:xfrm>
            <a:off x="989301" y="345604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21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FAE36305-93CA-5579-D56E-FD8B58C46FB8}"/>
              </a:ext>
            </a:extLst>
          </p:cNvPr>
          <p:cNvSpPr/>
          <p:nvPr/>
        </p:nvSpPr>
        <p:spPr>
          <a:xfrm>
            <a:off x="720362" y="3963937"/>
            <a:ext cx="647398" cy="553311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F407DF0C-0C65-6941-EBA3-527AD495CD23}"/>
              </a:ext>
            </a:extLst>
          </p:cNvPr>
          <p:cNvSpPr/>
          <p:nvPr/>
        </p:nvSpPr>
        <p:spPr>
          <a:xfrm>
            <a:off x="983824" y="415313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21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1070DF23-A04C-4808-9843-B0ECC480F282}"/>
              </a:ext>
            </a:extLst>
          </p:cNvPr>
          <p:cNvSpPr/>
          <p:nvPr/>
        </p:nvSpPr>
        <p:spPr>
          <a:xfrm>
            <a:off x="736421" y="4673328"/>
            <a:ext cx="647398" cy="553311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177B18CF-5EB4-2BBA-18C6-9A6DB8B9456B}"/>
              </a:ext>
            </a:extLst>
          </p:cNvPr>
          <p:cNvSpPr/>
          <p:nvPr/>
        </p:nvSpPr>
        <p:spPr>
          <a:xfrm>
            <a:off x="716101" y="5360256"/>
            <a:ext cx="647398" cy="553311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7F610318-95B2-F3C7-20BD-663A54613E7E}"/>
              </a:ext>
            </a:extLst>
          </p:cNvPr>
          <p:cNvSpPr/>
          <p:nvPr/>
        </p:nvSpPr>
        <p:spPr>
          <a:xfrm>
            <a:off x="979563" y="554945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21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52B08CA8-AC42-DC41-1614-40EF284BBCBF}"/>
              </a:ext>
            </a:extLst>
          </p:cNvPr>
          <p:cNvSpPr/>
          <p:nvPr/>
        </p:nvSpPr>
        <p:spPr>
          <a:xfrm>
            <a:off x="696082" y="6042638"/>
            <a:ext cx="647398" cy="553311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0" name="Shape 3">
            <a:extLst>
              <a:ext uri="{FF2B5EF4-FFF2-40B4-BE49-F238E27FC236}">
                <a16:creationId xmlns:a16="http://schemas.microsoft.com/office/drawing/2014/main" id="{E6E4C223-1AB1-B433-B31F-0835890A0492}"/>
              </a:ext>
            </a:extLst>
          </p:cNvPr>
          <p:cNvSpPr/>
          <p:nvPr/>
        </p:nvSpPr>
        <p:spPr>
          <a:xfrm>
            <a:off x="685922" y="6709246"/>
            <a:ext cx="647398" cy="553311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2052A458-FCE0-3174-52E6-54C49E131E5D}"/>
              </a:ext>
            </a:extLst>
          </p:cNvPr>
          <p:cNvSpPr/>
          <p:nvPr/>
        </p:nvSpPr>
        <p:spPr>
          <a:xfrm>
            <a:off x="959544" y="62065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21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C1BD705F-D598-66CB-9456-B8D508C345CE}"/>
              </a:ext>
            </a:extLst>
          </p:cNvPr>
          <p:cNvSpPr/>
          <p:nvPr/>
        </p:nvSpPr>
        <p:spPr>
          <a:xfrm>
            <a:off x="999883" y="4825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21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F52D3911-D806-A2CD-4538-3214579C0CAD}"/>
              </a:ext>
            </a:extLst>
          </p:cNvPr>
          <p:cNvSpPr/>
          <p:nvPr/>
        </p:nvSpPr>
        <p:spPr>
          <a:xfrm>
            <a:off x="928292" y="69223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2100" b="1" i="1" dirty="0">
                <a:solidFill>
                  <a:srgbClr val="2A27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2" name="Picture 18" descr="4x6 American Flag VYBDS American Flags For Outside 4x6, Heavy Duty Flag  With Usa Flag Company American Flag">
            <a:extLst>
              <a:ext uri="{FF2B5EF4-FFF2-40B4-BE49-F238E27FC236}">
                <a16:creationId xmlns:a16="http://schemas.microsoft.com/office/drawing/2014/main" id="{1A381BD1-0ECB-15B0-E030-6C1A1963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4166" y="68767"/>
            <a:ext cx="8229600" cy="8229600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250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C33C8-33EE-A1D7-F466-5AD9AA3F7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2DFE47CC-AA49-5C8D-DDB7-F852AEA9E67B}"/>
              </a:ext>
            </a:extLst>
          </p:cNvPr>
          <p:cNvSpPr/>
          <p:nvPr/>
        </p:nvSpPr>
        <p:spPr>
          <a:xfrm>
            <a:off x="7383038" y="3179385"/>
            <a:ext cx="6896843" cy="2615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Современная международная политика формируется через взаимосвязь официальных структур, бизнеса и гражданского общества.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C7FF9EC-22D9-8DE1-9519-F22498EE822F}"/>
              </a:ext>
            </a:extLst>
          </p:cNvPr>
          <p:cNvSpPr/>
          <p:nvPr/>
        </p:nvSpPr>
        <p:spPr>
          <a:xfrm>
            <a:off x="7186404" y="3179385"/>
            <a:ext cx="30480" cy="1870829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052" name="Picture 4" descr="8+ Million About America Royalty-Free Images, Stock Photos &amp; Pictures |  Shutterstock">
            <a:extLst>
              <a:ext uri="{FF2B5EF4-FFF2-40B4-BE49-F238E27FC236}">
                <a16:creationId xmlns:a16="http://schemas.microsoft.com/office/drawing/2014/main" id="{74EE5B49-DD8D-766F-4310-8B6D6204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160521" y="613192"/>
            <a:ext cx="11150291" cy="7433528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2CFEEEB-84AB-96F3-DAB9-810ACE4DE15C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79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7645" y="1402493"/>
            <a:ext cx="7556421" cy="1564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ru-RU" sz="49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Новые</a:t>
            </a:r>
            <a:r>
              <a:rPr lang="en-US" sz="49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9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центры</a:t>
            </a:r>
            <a:r>
              <a:rPr lang="en-US" sz="49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9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влияния</a:t>
            </a:r>
            <a:endParaRPr lang="en-US" sz="4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982846" y="263259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Глобализация и трансформация власти: </a:t>
            </a:r>
            <a:endParaRPr lang="ru-RU" sz="2400" b="1" i="1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b="1" i="1" dirty="0" err="1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государства</a:t>
            </a: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– уже не единственные акторы.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3743801"/>
            <a:ext cx="725805" cy="1088708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507004" y="411801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1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187446" y="3925253"/>
            <a:ext cx="46449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Транснациональные Корпорации (ТНК)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87446" y="4317563"/>
            <a:ext cx="66491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Экономическое и технологическое доминирование.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013960"/>
            <a:ext cx="725805" cy="1088708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07004" y="538817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187446" y="5195411"/>
            <a:ext cx="51087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Неправительственные Организации (НПО)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187446" y="5587722"/>
            <a:ext cx="66491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Формирование норм и общественное давление.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0190" y="6284119"/>
            <a:ext cx="725805" cy="1088708"/>
          </a:xfrm>
          <a:prstGeom prst="roundRect">
            <a:avLst>
              <a:gd name="adj" fmla="val 3600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6507004" y="665833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3</a:t>
            </a:r>
            <a:endParaRPr lang="en-US" sz="2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187446" y="6465570"/>
            <a:ext cx="49553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Неформальные Переговорные Структуры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187446" y="6857881"/>
            <a:ext cx="66491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Координация политики ведущих стран.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12E48DC-9831-8231-8957-812F5BC08AD8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994053"/>
            <a:ext cx="5771793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ТНК: Экономика как Политика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1719858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Транснациональные корпорации контролируют </a:t>
            </a: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более 80%</a:t>
            </a: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мировых прямых иностранных инвестиций (ЮНКТАД).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190" y="2504480"/>
            <a:ext cx="544354" cy="5443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3275648"/>
            <a:ext cx="282213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Генерация Инвестиций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80190" y="366795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Создание рабочих мест и внедрение технологий.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190" y="4321135"/>
            <a:ext cx="544354" cy="5443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0190" y="5092303"/>
            <a:ext cx="30801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Лоббирование Интересов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280190" y="548461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Участие в формировании регуляторных и правовых норм.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190" y="6137791"/>
            <a:ext cx="544354" cy="5443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80190" y="6908959"/>
            <a:ext cx="40234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Управление Цепочками Поставок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280190" y="730127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Рычаг влияния на национальные экономики.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5574578-AB9D-C576-AA36-211463948DED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99B3DD5-EFB1-28DE-3DFD-EA8E78409CCA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 1"/>
          <p:cNvSpPr/>
          <p:nvPr/>
        </p:nvSpPr>
        <p:spPr>
          <a:xfrm>
            <a:off x="770750" y="837604"/>
            <a:ext cx="13042821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Apple Inc.: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т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ехнологический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игант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и</a:t>
            </a:r>
            <a:endParaRPr lang="ru-RU" sz="4000" b="1" i="1" dirty="0">
              <a:solidFill>
                <a:srgbClr val="231971"/>
              </a:solidFill>
              <a:latin typeface="Times New Roman" panose="02020603050405020304" pitchFamily="18" charset="0"/>
              <a:ea typeface="Outfit Extra Bold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0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олитический</a:t>
            </a: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</a:t>
            </a:r>
            <a:r>
              <a:rPr lang="en-US" sz="40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грок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03" y="2109192"/>
            <a:ext cx="5761593" cy="57615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84283" y="660777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Масштаб Влияния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84283" y="7031522"/>
            <a:ext cx="50013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Объем продаж: $383 млрд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84283" y="7318819"/>
            <a:ext cx="50013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Доля зарубежных рынков: 64%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84283" y="7606117"/>
            <a:ext cx="50013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Лидер в глобальных цепочках поставок (Индия, Сингапур).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162318" y="2818686"/>
            <a:ext cx="3767138" cy="1379934"/>
          </a:xfrm>
          <a:prstGeom prst="roundRect">
            <a:avLst>
              <a:gd name="adj" fmla="val 6228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6147078" y="2818686"/>
            <a:ext cx="60960" cy="1379934"/>
          </a:xfrm>
          <a:prstGeom prst="roundRect">
            <a:avLst>
              <a:gd name="adj" fmla="val 101581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6370677" y="298132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Налоговые Споры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70677" y="3359110"/>
            <a:ext cx="339613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Дело с ЕС на €13 млрд. Демонстрация влияния на международное финансовое регулирование.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076855" y="2818686"/>
            <a:ext cx="3767257" cy="1379934"/>
          </a:xfrm>
          <a:prstGeom prst="roundRect">
            <a:avLst>
              <a:gd name="adj" fmla="val 6228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Shape 11"/>
          <p:cNvSpPr/>
          <p:nvPr/>
        </p:nvSpPr>
        <p:spPr>
          <a:xfrm>
            <a:off x="10061615" y="2818686"/>
            <a:ext cx="60960" cy="1379934"/>
          </a:xfrm>
          <a:prstGeom prst="roundRect">
            <a:avLst>
              <a:gd name="adj" fmla="val 101581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10285214" y="298132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Защита Данных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285214" y="3359110"/>
            <a:ext cx="339625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Отказ разблокировать iPhone для ФБР (2016). Определение стандартов цифровых прав.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342810" y="4939292"/>
            <a:ext cx="3914780" cy="1438360"/>
          </a:xfrm>
          <a:prstGeom prst="roundRect">
            <a:avLst>
              <a:gd name="adj" fmla="val 6228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8" name="Shape 15"/>
          <p:cNvSpPr/>
          <p:nvPr/>
        </p:nvSpPr>
        <p:spPr>
          <a:xfrm>
            <a:off x="8327570" y="4939292"/>
            <a:ext cx="60960" cy="1438360"/>
          </a:xfrm>
          <a:prstGeom prst="roundRect">
            <a:avLst>
              <a:gd name="adj" fmla="val 101581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6"/>
          <p:cNvSpPr/>
          <p:nvPr/>
        </p:nvSpPr>
        <p:spPr>
          <a:xfrm>
            <a:off x="8551169" y="5101931"/>
            <a:ext cx="280154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Экологические Инициативы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551169" y="5479716"/>
            <a:ext cx="339613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Программа «Apple 2030». Влияние на корпоративные стандарты устойчивого развития.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35B9A-F590-C60D-C97B-8E7FC79B5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CC78BC-FCAF-232C-D9D3-555B0AA3C201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997D0C-3681-EE2E-8E7F-6B8F487F01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95"/>
            <a:ext cx="14630400" cy="4990825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7E0007E-0CB7-A0F2-6211-547657694984}"/>
              </a:ext>
            </a:extLst>
          </p:cNvPr>
          <p:cNvSpPr/>
          <p:nvPr/>
        </p:nvSpPr>
        <p:spPr>
          <a:xfrm>
            <a:off x="911020" y="6079351"/>
            <a:ext cx="13042821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Apple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занимает 1-ое место в рейтинге ИКТ-предприятий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8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AFA1D-C473-AA38-C434-9B8501933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202E274-5476-1173-3266-D830B0C43C7B}"/>
              </a:ext>
            </a:extLst>
          </p:cNvPr>
          <p:cNvSpPr/>
          <p:nvPr/>
        </p:nvSpPr>
        <p:spPr>
          <a:xfrm>
            <a:off x="12639554" y="7350939"/>
            <a:ext cx="1967696" cy="867084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5394AEE4-1409-3408-4005-4C07A3456B8F}"/>
              </a:ext>
            </a:extLst>
          </p:cNvPr>
          <p:cNvSpPr/>
          <p:nvPr/>
        </p:nvSpPr>
        <p:spPr>
          <a:xfrm>
            <a:off x="911020" y="6079351"/>
            <a:ext cx="13042821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Apple </a:t>
            </a:r>
            <a:r>
              <a:rPr lang="ru-RU" sz="40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занимает 2-ое место среди цифровых компаний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408098A-357E-3C76-1C39-9C3F8928B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27" y="-146"/>
            <a:ext cx="14630400" cy="49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2474297" y="1666156"/>
            <a:ext cx="82810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НПО: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ила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о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бщественного</a:t>
            </a:r>
            <a:r>
              <a:rPr lang="en-US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 </a:t>
            </a:r>
            <a:r>
              <a:rPr lang="ru-RU" sz="4400" b="1" i="1" dirty="0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м</a:t>
            </a:r>
            <a:r>
              <a:rPr lang="en-US" sz="4400" b="1" i="1" dirty="0" err="1">
                <a:solidFill>
                  <a:srgbClr val="231971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нения</a:t>
            </a:r>
            <a:endParaRPr lang="en-US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4718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Неправительственные организации – независимые, некоммерческие акторы, работающие над общественно значимыми задачами.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3452813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4019788"/>
            <a:ext cx="3832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Адвокация и Мониторинг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451020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Контроль соблюдения прав и международных норм.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884" y="3452813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4019788"/>
            <a:ext cx="3147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Публикация Отчетов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56884" y="451020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Информационно-просветительская деятельность и петиции.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5689640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256615"/>
            <a:ext cx="3361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Сотрудничество с ООН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74703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Участие в разработке международных документов.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884" y="5689640"/>
            <a:ext cx="340162" cy="34016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56884" y="6256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Цифровые Медиа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456884" y="674703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Мобилизация поддержки и международное давление.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998</Words>
  <Application>Microsoft Office PowerPoint</Application>
  <PresentationFormat>Произвольный</PresentationFormat>
  <Paragraphs>151</Paragraphs>
  <Slides>16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Aptos</vt:lpstr>
      <vt:lpstr>Arimo</vt:lpstr>
      <vt:lpstr>Outfit Extra Bold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Олька В</dc:creator>
  <cp:lastModifiedBy>Олька В</cp:lastModifiedBy>
  <cp:revision>8</cp:revision>
  <dcterms:created xsi:type="dcterms:W3CDTF">2025-10-11T17:10:50Z</dcterms:created>
  <dcterms:modified xsi:type="dcterms:W3CDTF">2025-10-20T21:41:02Z</dcterms:modified>
</cp:coreProperties>
</file>